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59" r:id="rId7"/>
    <p:sldId id="260" r:id="rId8"/>
    <p:sldId id="261" r:id="rId9"/>
    <p:sldId id="258" r:id="rId10"/>
    <p:sldId id="25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D8E94E-9016-48D9-9A0E-977FA1C08A25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96B628-213F-49BF-AD86-7C16A91CDB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80772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Male Reproductive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0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 of the Male Reproductive System - Prostate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Prostatitis – inflammation of the prostate gland. Caused by bacterial infection, nervous system disorder, irritation of the gland itself i.e. Foley catheter insertion. Treatment: antibiotics, alpha blockers (for relaxation of the bladder), pain relievers, massage.</a:t>
            </a:r>
          </a:p>
          <a:p>
            <a:r>
              <a:rPr lang="en-US" dirty="0" smtClean="0"/>
              <a:t>Benign prostatic hypertrophy/enlargement of the prostate (BPH) – not due to infection. Common in men over 50 yrs. Treatment: IVP and/or TURP.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32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Internal/External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 smtClean="0"/>
              <a:t>Side view: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lwotorson\AppData\Local\Microsoft\Windows\Temporary Internet Files\Content.IE5\LI79PLJP\figure-43-03-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09324"/>
            <a:ext cx="7696200" cy="39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8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Scrotum</a:t>
            </a:r>
          </a:p>
          <a:p>
            <a:pPr lvl="1"/>
            <a:r>
              <a:rPr lang="en-US" dirty="0" smtClean="0"/>
              <a:t>Penis</a:t>
            </a:r>
          </a:p>
          <a:p>
            <a:pPr lvl="1"/>
            <a:r>
              <a:rPr lang="en-US" dirty="0" smtClean="0"/>
              <a:t>Glans Penis</a:t>
            </a:r>
          </a:p>
          <a:p>
            <a:pPr lvl="1"/>
            <a:r>
              <a:rPr lang="en-US" dirty="0" smtClean="0"/>
              <a:t>Foreskin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Testes</a:t>
            </a:r>
          </a:p>
          <a:p>
            <a:pPr lvl="1"/>
            <a:r>
              <a:rPr lang="en-US" dirty="0" smtClean="0"/>
              <a:t>Epididymis</a:t>
            </a:r>
          </a:p>
          <a:p>
            <a:pPr lvl="1"/>
            <a:r>
              <a:rPr lang="en-US" dirty="0" smtClean="0"/>
              <a:t>Vas Deferens</a:t>
            </a:r>
          </a:p>
          <a:p>
            <a:pPr lvl="1"/>
            <a:r>
              <a:rPr lang="en-US" dirty="0" smtClean="0"/>
              <a:t>Seminal Vesicle</a:t>
            </a:r>
          </a:p>
          <a:p>
            <a:pPr lvl="1"/>
            <a:r>
              <a:rPr lang="en-US" dirty="0" smtClean="0"/>
              <a:t>Ejaculatory Duct</a:t>
            </a:r>
          </a:p>
          <a:p>
            <a:pPr lvl="1"/>
            <a:r>
              <a:rPr lang="en-US" dirty="0" smtClean="0"/>
              <a:t>Prostate Gland</a:t>
            </a:r>
          </a:p>
          <a:p>
            <a:pPr lvl="1"/>
            <a:r>
              <a:rPr lang="en-US" dirty="0" smtClean="0"/>
              <a:t>Cowper’s Glands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2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Scrotum</a:t>
            </a:r>
            <a:r>
              <a:rPr lang="en-US" dirty="0" smtClean="0"/>
              <a:t>: external sac that contains testes</a:t>
            </a:r>
            <a:endParaRPr lang="en-US" u="sng" dirty="0" smtClean="0"/>
          </a:p>
          <a:p>
            <a:r>
              <a:rPr lang="en-US" u="sng" dirty="0" smtClean="0"/>
              <a:t>Penis</a:t>
            </a:r>
            <a:r>
              <a:rPr lang="en-US" dirty="0" smtClean="0"/>
              <a:t>: organ of copulation; cylindrical shape composed of erectile tissue that encloses the urethra</a:t>
            </a:r>
            <a:endParaRPr lang="en-US" u="sng" dirty="0" smtClean="0"/>
          </a:p>
          <a:p>
            <a:r>
              <a:rPr lang="en-US" u="sng" dirty="0" smtClean="0"/>
              <a:t>Glans Penis</a:t>
            </a:r>
            <a:r>
              <a:rPr lang="en-US" dirty="0" smtClean="0"/>
              <a:t>: enlarged tip of the penis</a:t>
            </a:r>
            <a:endParaRPr lang="en-US" u="sng" dirty="0" smtClean="0"/>
          </a:p>
          <a:p>
            <a:r>
              <a:rPr lang="en-US" u="sng" dirty="0" smtClean="0"/>
              <a:t>Foreskin</a:t>
            </a:r>
            <a:r>
              <a:rPr lang="en-US" dirty="0" smtClean="0"/>
              <a:t>: covers the glans penis; removed if circumcision occurs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5081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Testes</a:t>
            </a:r>
            <a:r>
              <a:rPr lang="en-US" dirty="0" smtClean="0"/>
              <a:t>: primary male reproductive organ; sperm produced here in the </a:t>
            </a:r>
            <a:r>
              <a:rPr lang="en-US" i="1" dirty="0" smtClean="0"/>
              <a:t>seminiferous tubules</a:t>
            </a:r>
            <a:endParaRPr lang="en-US" i="1" u="sng" dirty="0"/>
          </a:p>
          <a:p>
            <a:r>
              <a:rPr lang="en-US" u="sng" dirty="0" smtClean="0"/>
              <a:t>Epididymis</a:t>
            </a:r>
            <a:r>
              <a:rPr lang="en-US" dirty="0" smtClean="0"/>
              <a:t>: coiled tube that lies over testis; stores sperm</a:t>
            </a:r>
            <a:endParaRPr lang="en-US" u="sng" dirty="0"/>
          </a:p>
          <a:p>
            <a:r>
              <a:rPr lang="en-US" u="sng" dirty="0"/>
              <a:t>Vas </a:t>
            </a:r>
            <a:r>
              <a:rPr lang="en-US" u="sng" dirty="0" smtClean="0"/>
              <a:t>Deferens</a:t>
            </a:r>
            <a:r>
              <a:rPr lang="en-US" dirty="0" smtClean="0"/>
              <a:t>: tube upward of epididymis; extend over top and down posterior of bladder where it meets the seminal vesicle; carries sperm</a:t>
            </a:r>
            <a:endParaRPr lang="en-US" u="sng" dirty="0"/>
          </a:p>
          <a:p>
            <a:r>
              <a:rPr lang="en-US" u="sng" dirty="0"/>
              <a:t>Seminal </a:t>
            </a:r>
            <a:r>
              <a:rPr lang="en-US" u="sng" dirty="0" smtClean="0"/>
              <a:t>Vesicle</a:t>
            </a:r>
            <a:r>
              <a:rPr lang="en-US" dirty="0" smtClean="0"/>
              <a:t>: produces 60% of ejaculatory fluid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3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Ejaculatory Duct</a:t>
            </a:r>
            <a:r>
              <a:rPr lang="en-US" dirty="0"/>
              <a:t>: formed by union of epididymis and seminal vesicle</a:t>
            </a:r>
          </a:p>
          <a:p>
            <a:r>
              <a:rPr lang="en-US" u="sng" dirty="0"/>
              <a:t>Prostate Gland</a:t>
            </a:r>
            <a:r>
              <a:rPr lang="en-US" dirty="0"/>
              <a:t>: fused to base of bladder; ejaculatory duct passes through adding an alkaline substance that is 30% </a:t>
            </a:r>
            <a:r>
              <a:rPr lang="en-US" dirty="0" smtClean="0"/>
              <a:t>of </a:t>
            </a:r>
            <a:r>
              <a:rPr lang="en-US" dirty="0"/>
              <a:t>seminal fluid</a:t>
            </a:r>
          </a:p>
          <a:p>
            <a:r>
              <a:rPr lang="en-US" u="sng" dirty="0" smtClean="0"/>
              <a:t>Cowper’s (Bulbourethral) Glands</a:t>
            </a:r>
            <a:r>
              <a:rPr lang="en-US" dirty="0" smtClean="0"/>
              <a:t>: Two pea-shaped glands below prostate; connect to urethra; provide alkaline fluid necessary for sperm viability </a:t>
            </a:r>
          </a:p>
          <a:p>
            <a:r>
              <a:rPr lang="en-US" u="sng" dirty="0" smtClean="0"/>
              <a:t>Urethra</a:t>
            </a:r>
            <a:r>
              <a:rPr lang="en-US" dirty="0" smtClean="0"/>
              <a:t>: expels semen and urine; bladder sphincter closes during ejaculation to keep urine from expelled and to keep sperm out of bladder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 of the Male Reproductive System - 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Priapism – an erection lasting longer than 4 hrs. Treatment: ice to the groin and increased physical activity</a:t>
            </a:r>
          </a:p>
          <a:p>
            <a:r>
              <a:rPr lang="en-US" dirty="0" smtClean="0"/>
              <a:t>Erectile dysfunction (ED)- inability to achieve or sustain an erection during sexual intercourse. Treatments: based on the cause. Could be psychological, urological or both.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4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 of the Male Reproductive System - 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experts warn that ED may be a risk factor for heart disease, if atherosclerosis is present.</a:t>
            </a:r>
          </a:p>
          <a:p>
            <a:r>
              <a:rPr lang="en-US" dirty="0" smtClean="0"/>
              <a:t>Balanitis – inflammation of the glans of the penis. If a male is uncircumcised, hygiene of the foreskin is essential. Treatment: based on cause, topical antibiotics</a:t>
            </a:r>
          </a:p>
          <a:p>
            <a:r>
              <a:rPr lang="en-US" dirty="0" err="1" smtClean="0"/>
              <a:t>Phimosis</a:t>
            </a:r>
            <a:r>
              <a:rPr lang="en-US" dirty="0" smtClean="0"/>
              <a:t> – common in children. Tighten of the foreskin that does no allow retraction. Treatment: steroid application or small incision</a:t>
            </a:r>
          </a:p>
        </p:txBody>
      </p:sp>
    </p:spTree>
    <p:extLst>
      <p:ext uri="{BB962C8B-B14F-4D97-AF65-F5344CB8AC3E}">
        <p14:creationId xmlns:p14="http://schemas.microsoft.com/office/powerpoint/2010/main" val="16708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 of the Male Reproductive System - 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Testicular trauma – usually caused by a direct blow. Treatment: based on cause. Interruption in the integrity of the structures require emergent interventions.</a:t>
            </a:r>
          </a:p>
          <a:p>
            <a:r>
              <a:rPr lang="en-US" dirty="0" smtClean="0"/>
              <a:t>Testicular Cancer – treatments include Excision of the testis/Radiation/Chemo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1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 of the Male Reproductive System - 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Testicular torsion - twisting of spermatic cord- common in 12-18 year olds. Can occur post-trauma, after intense exercise or without reason. Treatment: manual distortion, emergency surgery is the most common.</a:t>
            </a:r>
          </a:p>
          <a:p>
            <a:r>
              <a:rPr lang="en-US" dirty="0" smtClean="0"/>
              <a:t>Epididymitis – inflammation of the tubes on the testis. Commonly caused by bacterial infection; sexually transmitted disease. Treatment: based on cause; usually antibiotics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20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567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 The Male Reproductive System </vt:lpstr>
      <vt:lpstr>Male Reproductive System</vt:lpstr>
      <vt:lpstr>Male Reproductive System</vt:lpstr>
      <vt:lpstr>Male Reproductive System</vt:lpstr>
      <vt:lpstr>Male Reproductive System</vt:lpstr>
      <vt:lpstr>Diseases and disorders of the Male Reproductive System - Penis</vt:lpstr>
      <vt:lpstr>Diseases and disorders of the Male Reproductive System - Penis</vt:lpstr>
      <vt:lpstr>Diseases and disorders of the Male Reproductive System - Testes</vt:lpstr>
      <vt:lpstr>Diseases and disorders of the Male Reproductive System - Testes</vt:lpstr>
      <vt:lpstr>Diseases and disorders of the Male Reproductive System - Prostate</vt:lpstr>
      <vt:lpstr>Internal/External Anatomy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Male Reproductive System</dc:title>
  <dc:creator>Lea Wotorson</dc:creator>
  <cp:lastModifiedBy>Jennifer Fernandez</cp:lastModifiedBy>
  <cp:revision>11</cp:revision>
  <dcterms:created xsi:type="dcterms:W3CDTF">2015-01-04T17:53:24Z</dcterms:created>
  <dcterms:modified xsi:type="dcterms:W3CDTF">2015-01-08T02:30:17Z</dcterms:modified>
</cp:coreProperties>
</file>